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4630400" cy="8229600"/>
  <p:notesSz cx="8229600" cy="14630400"/>
  <p:embeddedFontLst>
    <p:embeddedFont>
      <p:font typeface="Open Sans" panose="020B0604020202020204" charset="0"/>
      <p:regular r:id="rId13"/>
    </p:embeddedFont>
    <p:embeddedFont>
      <p:font typeface="Calibri" panose="020F0502020204030204" pitchFamily="34" charset="0"/>
      <p:regular r:id="rId14"/>
      <p:bold r:id="rId15"/>
      <p:italic r:id="rId16"/>
      <p:boldItalic r:id="rId17"/>
    </p:embeddedFont>
    <p:embeddedFont>
      <p:font typeface="Bitter Medium" panose="020B0604020202020204" charset="0"/>
      <p:regular r:id="rId18"/>
    </p:embeddedFont>
  </p:embeddedFontLst>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70" d="100"/>
          <a:sy n="70" d="100"/>
        </p:scale>
        <p:origin x="52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361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ABCB6"/>
          </a:solidFill>
          <a:ln/>
        </p:spPr>
      </p:sp>
      <p:sp>
        <p:nvSpPr>
          <p:cNvPr id="3" name="Shape 1"/>
          <p:cNvSpPr/>
          <p:nvPr/>
        </p:nvSpPr>
        <p:spPr>
          <a:xfrm>
            <a:off x="0" y="0"/>
            <a:ext cx="14630400" cy="8229600"/>
          </a:xfrm>
          <a:prstGeom prst="rect">
            <a:avLst/>
          </a:prstGeom>
          <a:solidFill>
            <a:srgbClr val="FFF8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0.xml"/><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793790" y="1155978"/>
            <a:ext cx="13042821" cy="1417558"/>
          </a:xfrm>
          <a:prstGeom prst="rect">
            <a:avLst/>
          </a:prstGeom>
          <a:noFill/>
          <a:ln/>
        </p:spPr>
        <p:txBody>
          <a:bodyPr wrap="squar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AI - 'Trợ Thủ' Đắc Lực, Giúp Công Việc Văn Phòng Nhẹ Nhàng Hơn</a:t>
            </a:r>
            <a:endParaRPr lang="en-US" sz="4450" dirty="0"/>
          </a:p>
        </p:txBody>
      </p:sp>
      <p:pic>
        <p:nvPicPr>
          <p:cNvPr id="3" name="Image 0" descr="preencoded.png"/>
          <p:cNvPicPr>
            <a:picLocks noChangeAspect="1"/>
          </p:cNvPicPr>
          <p:nvPr/>
        </p:nvPicPr>
        <p:blipFill>
          <a:blip r:embed="rId3"/>
          <a:stretch>
            <a:fillRect/>
          </a:stretch>
        </p:blipFill>
        <p:spPr>
          <a:xfrm>
            <a:off x="793790" y="3027164"/>
            <a:ext cx="4120753" cy="2546747"/>
          </a:xfrm>
          <a:prstGeom prst="rect">
            <a:avLst/>
          </a:prstGeom>
        </p:spPr>
      </p:pic>
      <p:sp>
        <p:nvSpPr>
          <p:cNvPr id="4" name="Text 1"/>
          <p:cNvSpPr/>
          <p:nvPr/>
        </p:nvSpPr>
        <p:spPr>
          <a:xfrm>
            <a:off x="793790" y="5857399"/>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Năng suất tăng cao</a:t>
            </a:r>
            <a:endParaRPr lang="en-US" sz="2200" dirty="0"/>
          </a:p>
        </p:txBody>
      </p:sp>
      <p:sp>
        <p:nvSpPr>
          <p:cNvPr id="5" name="Text 2"/>
          <p:cNvSpPr/>
          <p:nvPr/>
        </p:nvSpPr>
        <p:spPr>
          <a:xfrm>
            <a:off x="793790" y="6347817"/>
            <a:ext cx="4120753" cy="362903"/>
          </a:xfrm>
          <a:prstGeom prst="rect">
            <a:avLst/>
          </a:prstGeom>
          <a:noFill/>
          <a:ln/>
        </p:spPr>
        <p:txBody>
          <a:bodyPr wrap="non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Tối ưu hóa hiệu quả làm việc nhờ AI.</a:t>
            </a:r>
            <a:endParaRPr lang="en-US" sz="1750" dirty="0"/>
          </a:p>
        </p:txBody>
      </p:sp>
      <p:pic>
        <p:nvPicPr>
          <p:cNvPr id="6" name="Image 1" descr="preencoded.png"/>
          <p:cNvPicPr>
            <a:picLocks noChangeAspect="1"/>
          </p:cNvPicPr>
          <p:nvPr/>
        </p:nvPicPr>
        <p:blipFill>
          <a:blip r:embed="rId4"/>
          <a:stretch>
            <a:fillRect/>
          </a:stretch>
        </p:blipFill>
        <p:spPr>
          <a:xfrm>
            <a:off x="5254704" y="3027164"/>
            <a:ext cx="4120872" cy="2546866"/>
          </a:xfrm>
          <a:prstGeom prst="rect">
            <a:avLst/>
          </a:prstGeom>
        </p:spPr>
      </p:pic>
      <p:sp>
        <p:nvSpPr>
          <p:cNvPr id="7" name="Text 3"/>
          <p:cNvSpPr/>
          <p:nvPr/>
        </p:nvSpPr>
        <p:spPr>
          <a:xfrm>
            <a:off x="5254704" y="5857518"/>
            <a:ext cx="320742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Quản lý thời gian hiệu quả</a:t>
            </a:r>
            <a:endParaRPr lang="en-US" sz="2200" dirty="0"/>
          </a:p>
        </p:txBody>
      </p:sp>
      <p:sp>
        <p:nvSpPr>
          <p:cNvPr id="8" name="Text 4"/>
          <p:cNvSpPr/>
          <p:nvPr/>
        </p:nvSpPr>
        <p:spPr>
          <a:xfrm>
            <a:off x="5254704" y="6347936"/>
            <a:ext cx="4120872" cy="362903"/>
          </a:xfrm>
          <a:prstGeom prst="rect">
            <a:avLst/>
          </a:prstGeom>
          <a:noFill/>
          <a:ln/>
        </p:spPr>
        <p:txBody>
          <a:bodyPr wrap="non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Tiết kiệm thời gian và công sức đáng kể.</a:t>
            </a:r>
            <a:endParaRPr lang="en-US" sz="1750" dirty="0"/>
          </a:p>
        </p:txBody>
      </p:sp>
      <p:pic>
        <p:nvPicPr>
          <p:cNvPr id="9" name="Image 2" descr="preencoded.png"/>
          <p:cNvPicPr>
            <a:picLocks noChangeAspect="1"/>
          </p:cNvPicPr>
          <p:nvPr/>
        </p:nvPicPr>
        <p:blipFill>
          <a:blip r:embed="rId5"/>
          <a:stretch>
            <a:fillRect/>
          </a:stretch>
        </p:blipFill>
        <p:spPr>
          <a:xfrm>
            <a:off x="9715738" y="3027164"/>
            <a:ext cx="4120753" cy="2546747"/>
          </a:xfrm>
          <a:prstGeom prst="rect">
            <a:avLst/>
          </a:prstGeom>
        </p:spPr>
      </p:pic>
      <p:sp>
        <p:nvSpPr>
          <p:cNvPr id="10" name="Text 5"/>
          <p:cNvSpPr/>
          <p:nvPr/>
        </p:nvSpPr>
        <p:spPr>
          <a:xfrm>
            <a:off x="9715738" y="5857399"/>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Quy trình đơn giản hóa</a:t>
            </a:r>
            <a:endParaRPr lang="en-US" sz="2200" dirty="0"/>
          </a:p>
        </p:txBody>
      </p:sp>
      <p:sp>
        <p:nvSpPr>
          <p:cNvPr id="11" name="Text 6"/>
          <p:cNvSpPr/>
          <p:nvPr/>
        </p:nvSpPr>
        <p:spPr>
          <a:xfrm>
            <a:off x="9715738" y="6347817"/>
            <a:ext cx="4120753"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Đơn giản hóa các nhiệm vụ văn phòng hàng ngày.</a:t>
            </a:r>
            <a:endParaRPr lang="en-US" sz="17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10"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639604"/>
            <a:ext cx="9520595" cy="708779"/>
          </a:xfrm>
          <a:prstGeom prst="rect">
            <a:avLst/>
          </a:prstGeom>
          <a:noFill/>
          <a:ln/>
        </p:spPr>
        <p:txBody>
          <a:bodyPr wrap="non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Chúng Ta Đã Đi Một Chặng Đường Dài...</a:t>
            </a:r>
            <a:endParaRPr lang="en-US" sz="4450" dirty="0"/>
          </a:p>
        </p:txBody>
      </p:sp>
      <p:pic>
        <p:nvPicPr>
          <p:cNvPr id="3" name="Image 0" descr="preencoded.png"/>
          <p:cNvPicPr>
            <a:picLocks noChangeAspect="1"/>
          </p:cNvPicPr>
          <p:nvPr/>
        </p:nvPicPr>
        <p:blipFill>
          <a:blip r:embed="rId3"/>
          <a:stretch>
            <a:fillRect/>
          </a:stretch>
        </p:blipFill>
        <p:spPr>
          <a:xfrm>
            <a:off x="793790" y="1802011"/>
            <a:ext cx="6351270" cy="3925372"/>
          </a:xfrm>
          <a:prstGeom prst="rect">
            <a:avLst/>
          </a:prstGeom>
        </p:spPr>
      </p:pic>
      <p:sp>
        <p:nvSpPr>
          <p:cNvPr id="4" name="Text 1"/>
          <p:cNvSpPr/>
          <p:nvPr/>
        </p:nvSpPr>
        <p:spPr>
          <a:xfrm>
            <a:off x="793790" y="6010870"/>
            <a:ext cx="3126343"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Văn Phòng Truyền Thống</a:t>
            </a:r>
            <a:endParaRPr lang="en-US" sz="2200" dirty="0"/>
          </a:p>
        </p:txBody>
      </p:sp>
      <p:sp>
        <p:nvSpPr>
          <p:cNvPr id="5" name="Text 2"/>
          <p:cNvSpPr/>
          <p:nvPr/>
        </p:nvSpPr>
        <p:spPr>
          <a:xfrm>
            <a:off x="793790" y="6501289"/>
            <a:ext cx="6351270"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Nhớ lại những ngày tháng làm việc với giấy tờ, sổ sách, công nghệ đã giúp chúng ta thay đổi rất nhiều, nhưng vẫn còn những 'điểm nghẽn'.</a:t>
            </a:r>
            <a:endParaRPr lang="en-US" sz="1750" dirty="0"/>
          </a:p>
        </p:txBody>
      </p:sp>
      <p:pic>
        <p:nvPicPr>
          <p:cNvPr id="6" name="Image 1" descr="preencoded.png"/>
          <p:cNvPicPr>
            <a:picLocks noChangeAspect="1"/>
          </p:cNvPicPr>
          <p:nvPr/>
        </p:nvPicPr>
        <p:blipFill>
          <a:blip r:embed="rId4"/>
          <a:stretch>
            <a:fillRect/>
          </a:stretch>
        </p:blipFill>
        <p:spPr>
          <a:xfrm>
            <a:off x="7485221" y="1802011"/>
            <a:ext cx="6351389" cy="3925372"/>
          </a:xfrm>
          <a:prstGeom prst="rect">
            <a:avLst/>
          </a:prstGeom>
        </p:spPr>
      </p:pic>
      <p:sp>
        <p:nvSpPr>
          <p:cNvPr id="7" name="Text 3"/>
          <p:cNvSpPr/>
          <p:nvPr/>
        </p:nvSpPr>
        <p:spPr>
          <a:xfrm>
            <a:off x="7485221" y="6010870"/>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Văn Phòng Hiện Đại</a:t>
            </a:r>
            <a:endParaRPr lang="en-US" sz="2200" dirty="0"/>
          </a:p>
        </p:txBody>
      </p:sp>
      <p:sp>
        <p:nvSpPr>
          <p:cNvPr id="8" name="Text 4"/>
          <p:cNvSpPr/>
          <p:nvPr/>
        </p:nvSpPr>
        <p:spPr>
          <a:xfrm>
            <a:off x="7485221" y="6501289"/>
            <a:ext cx="6351389"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Giờ đây, AI mang đến một cơ hội mới để công việc văn phòng trở nên hiệu quả hơn.</a:t>
            </a:r>
            <a:endParaRPr lang="en-US" sz="17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93790" y="774740"/>
            <a:ext cx="13042821" cy="1417558"/>
          </a:xfrm>
          <a:prstGeom prst="rect">
            <a:avLst/>
          </a:prstGeom>
          <a:noFill/>
          <a:ln/>
        </p:spPr>
        <p:txBody>
          <a:bodyPr wrap="squar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Những "Nỗi Lo" Thường Ngày Khiến Chúng Ta Mệt Mỏi</a:t>
            </a:r>
            <a:endParaRPr lang="en-US" sz="4450" dirty="0"/>
          </a:p>
        </p:txBody>
      </p:sp>
      <p:pic>
        <p:nvPicPr>
          <p:cNvPr id="3" name="Image 0" descr="preencoded.png"/>
          <p:cNvPicPr>
            <a:picLocks noChangeAspect="1"/>
          </p:cNvPicPr>
          <p:nvPr/>
        </p:nvPicPr>
        <p:blipFill>
          <a:blip r:embed="rId3"/>
          <a:stretch>
            <a:fillRect/>
          </a:stretch>
        </p:blipFill>
        <p:spPr>
          <a:xfrm>
            <a:off x="793790" y="2645926"/>
            <a:ext cx="3005495" cy="1857494"/>
          </a:xfrm>
          <a:prstGeom prst="rect">
            <a:avLst/>
          </a:prstGeom>
        </p:spPr>
      </p:pic>
      <p:sp>
        <p:nvSpPr>
          <p:cNvPr id="4" name="Text 1"/>
          <p:cNvSpPr/>
          <p:nvPr/>
        </p:nvSpPr>
        <p:spPr>
          <a:xfrm>
            <a:off x="793790" y="4786908"/>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Nhập Liệu Thủ Công</a:t>
            </a:r>
            <a:endParaRPr lang="en-US" sz="2200" dirty="0"/>
          </a:p>
        </p:txBody>
      </p:sp>
      <p:sp>
        <p:nvSpPr>
          <p:cNvPr id="5" name="Text 2"/>
          <p:cNvSpPr/>
          <p:nvPr/>
        </p:nvSpPr>
        <p:spPr>
          <a:xfrm>
            <a:off x="793790" y="5277326"/>
            <a:ext cx="3005495" cy="217741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Tốn thời gian vô ích vào việc nhập liệu thủ công, dễ bị sai sót, và làm giảm năng suất đáng kể. Nhớ lại những ngày tháng làm việc với giấy tờ, sổ sách - thật mệt mỏi!</a:t>
            </a:r>
            <a:endParaRPr lang="en-US" sz="1750" dirty="0"/>
          </a:p>
        </p:txBody>
      </p:sp>
      <p:pic>
        <p:nvPicPr>
          <p:cNvPr id="6" name="Image 1" descr="preencoded.png"/>
          <p:cNvPicPr>
            <a:picLocks noChangeAspect="1"/>
          </p:cNvPicPr>
          <p:nvPr/>
        </p:nvPicPr>
        <p:blipFill>
          <a:blip r:embed="rId4"/>
          <a:stretch>
            <a:fillRect/>
          </a:stretch>
        </p:blipFill>
        <p:spPr>
          <a:xfrm>
            <a:off x="4139446" y="2645926"/>
            <a:ext cx="3005614" cy="1857494"/>
          </a:xfrm>
          <a:prstGeom prst="rect">
            <a:avLst/>
          </a:prstGeom>
        </p:spPr>
      </p:pic>
      <p:sp>
        <p:nvSpPr>
          <p:cNvPr id="7" name="Text 3"/>
          <p:cNvSpPr/>
          <p:nvPr/>
        </p:nvSpPr>
        <p:spPr>
          <a:xfrm>
            <a:off x="4139446" y="4786908"/>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Quản Lý Tài Liệu</a:t>
            </a:r>
            <a:endParaRPr lang="en-US" sz="2200" dirty="0"/>
          </a:p>
        </p:txBody>
      </p:sp>
      <p:sp>
        <p:nvSpPr>
          <p:cNvPr id="8" name="Text 4"/>
          <p:cNvSpPr/>
          <p:nvPr/>
        </p:nvSpPr>
        <p:spPr>
          <a:xfrm>
            <a:off x="4139446" y="5277326"/>
            <a:ext cx="3005614" cy="217741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Tìm kiếm thông tin như mò kim đáy bể, lưu trữ tài liệu thì chất đống, khó tìm kiếm và quản lý hiệu quả. Đây là điểm nghẽn lớn ảnh hưởng đến tiến độ công việc.</a:t>
            </a:r>
            <a:endParaRPr lang="en-US" sz="1750" dirty="0"/>
          </a:p>
        </p:txBody>
      </p:sp>
      <p:pic>
        <p:nvPicPr>
          <p:cNvPr id="9" name="Image 2" descr="preencoded.png"/>
          <p:cNvPicPr>
            <a:picLocks noChangeAspect="1"/>
          </p:cNvPicPr>
          <p:nvPr/>
        </p:nvPicPr>
        <p:blipFill>
          <a:blip r:embed="rId5"/>
          <a:stretch>
            <a:fillRect/>
          </a:stretch>
        </p:blipFill>
        <p:spPr>
          <a:xfrm>
            <a:off x="7485221" y="2645926"/>
            <a:ext cx="3005614" cy="1857494"/>
          </a:xfrm>
          <a:prstGeom prst="rect">
            <a:avLst/>
          </a:prstGeom>
        </p:spPr>
      </p:pic>
      <p:sp>
        <p:nvSpPr>
          <p:cNvPr id="10" name="Text 5"/>
          <p:cNvSpPr/>
          <p:nvPr/>
        </p:nvSpPr>
        <p:spPr>
          <a:xfrm>
            <a:off x="7485221" y="4786908"/>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Lên Lịch Hẹn</a:t>
            </a:r>
            <a:endParaRPr lang="en-US" sz="2200" dirty="0"/>
          </a:p>
        </p:txBody>
      </p:sp>
      <p:sp>
        <p:nvSpPr>
          <p:cNvPr id="11" name="Text 6"/>
          <p:cNvSpPr/>
          <p:nvPr/>
        </p:nvSpPr>
        <p:spPr>
          <a:xfrm>
            <a:off x="7485221" y="5277326"/>
            <a:ext cx="3005614" cy="1451610"/>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Gọi điện, nhắn tin qua lại tốn thời gian, dễ dẫn đến lịch hẹn chồng chéo, khó quản lý, và làm giảm hiệu quả công việc.</a:t>
            </a:r>
            <a:endParaRPr lang="en-US" sz="1750" dirty="0"/>
          </a:p>
        </p:txBody>
      </p:sp>
      <p:pic>
        <p:nvPicPr>
          <p:cNvPr id="12" name="Image 3" descr="preencoded.png"/>
          <p:cNvPicPr>
            <a:picLocks noChangeAspect="1"/>
          </p:cNvPicPr>
          <p:nvPr/>
        </p:nvPicPr>
        <p:blipFill>
          <a:blip r:embed="rId6"/>
          <a:stretch>
            <a:fillRect/>
          </a:stretch>
        </p:blipFill>
        <p:spPr>
          <a:xfrm>
            <a:off x="10830997" y="2645926"/>
            <a:ext cx="3005614" cy="1857494"/>
          </a:xfrm>
          <a:prstGeom prst="rect">
            <a:avLst/>
          </a:prstGeom>
        </p:spPr>
      </p:pic>
      <p:sp>
        <p:nvSpPr>
          <p:cNvPr id="13" name="Text 7"/>
          <p:cNvSpPr/>
          <p:nvPr/>
        </p:nvSpPr>
        <p:spPr>
          <a:xfrm>
            <a:off x="10830997" y="4786908"/>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Giao Tiếp Nội Bộ</a:t>
            </a:r>
            <a:endParaRPr lang="en-US" sz="2200" dirty="0"/>
          </a:p>
        </p:txBody>
      </p:sp>
      <p:sp>
        <p:nvSpPr>
          <p:cNvPr id="14" name="Text 8"/>
          <p:cNvSpPr/>
          <p:nvPr/>
        </p:nvSpPr>
        <p:spPr>
          <a:xfrm>
            <a:off x="10830997" y="5277326"/>
            <a:ext cx="3005614" cy="1814513"/>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Email ngập tràn, khó theo dõi thông tin quan trọng, khiến việc giao tiếp nội bộ trở nên rắc rối và dễ bị bỏ sót thông tin quan trọng.</a:t>
            </a:r>
            <a:endParaRPr lang="en-US" sz="175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1328857"/>
            <a:ext cx="6611422" cy="708779"/>
          </a:xfrm>
          <a:prstGeom prst="rect">
            <a:avLst/>
          </a:prstGeom>
          <a:noFill/>
          <a:ln/>
        </p:spPr>
        <p:txBody>
          <a:bodyPr wrap="non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Vậy AI Là Gì? Có Gì Hay Ho?</a:t>
            </a:r>
            <a:endParaRPr lang="en-US" sz="4450" dirty="0"/>
          </a:p>
        </p:txBody>
      </p:sp>
      <p:pic>
        <p:nvPicPr>
          <p:cNvPr id="3" name="Image 0" descr="preencoded.png"/>
          <p:cNvPicPr>
            <a:picLocks noChangeAspect="1"/>
          </p:cNvPicPr>
          <p:nvPr/>
        </p:nvPicPr>
        <p:blipFill>
          <a:blip r:embed="rId3"/>
          <a:stretch>
            <a:fillRect/>
          </a:stretch>
        </p:blipFill>
        <p:spPr>
          <a:xfrm>
            <a:off x="793790" y="2491264"/>
            <a:ext cx="4120753" cy="2546747"/>
          </a:xfrm>
          <a:prstGeom prst="rect">
            <a:avLst/>
          </a:prstGeom>
        </p:spPr>
      </p:pic>
      <p:sp>
        <p:nvSpPr>
          <p:cNvPr id="4" name="Text 1"/>
          <p:cNvSpPr/>
          <p:nvPr/>
        </p:nvSpPr>
        <p:spPr>
          <a:xfrm>
            <a:off x="793790" y="5321498"/>
            <a:ext cx="3466148"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Hiểu ngôn ngữ của chúng ta</a:t>
            </a:r>
            <a:endParaRPr lang="en-US" sz="2200" dirty="0"/>
          </a:p>
        </p:txBody>
      </p:sp>
      <p:sp>
        <p:nvSpPr>
          <p:cNvPr id="5" name="Text 2"/>
          <p:cNvSpPr/>
          <p:nvPr/>
        </p:nvSpPr>
        <p:spPr>
          <a:xfrm>
            <a:off x="793790" y="5811917"/>
            <a:ext cx="4120753"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AI có thể hiểu và xử lý ngôn ngữ tự nhiên, giúp việc giao tiếp với máy tính trở nên dễ dàng hơn.</a:t>
            </a:r>
            <a:endParaRPr lang="en-US" sz="1750" dirty="0"/>
          </a:p>
        </p:txBody>
      </p:sp>
      <p:pic>
        <p:nvPicPr>
          <p:cNvPr id="6" name="Image 1" descr="preencoded.png"/>
          <p:cNvPicPr>
            <a:picLocks noChangeAspect="1"/>
          </p:cNvPicPr>
          <p:nvPr/>
        </p:nvPicPr>
        <p:blipFill>
          <a:blip r:embed="rId4"/>
          <a:stretch>
            <a:fillRect/>
          </a:stretch>
        </p:blipFill>
        <p:spPr>
          <a:xfrm>
            <a:off x="5254704" y="2491264"/>
            <a:ext cx="4120872" cy="2546866"/>
          </a:xfrm>
          <a:prstGeom prst="rect">
            <a:avLst/>
          </a:prstGeom>
        </p:spPr>
      </p:pic>
      <p:sp>
        <p:nvSpPr>
          <p:cNvPr id="7" name="Text 3"/>
          <p:cNvSpPr/>
          <p:nvPr/>
        </p:nvSpPr>
        <p:spPr>
          <a:xfrm>
            <a:off x="5254704" y="5321617"/>
            <a:ext cx="3681174"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Tự học hỏi từ công việc đã làm</a:t>
            </a:r>
            <a:endParaRPr lang="en-US" sz="2200" dirty="0"/>
          </a:p>
        </p:txBody>
      </p:sp>
      <p:sp>
        <p:nvSpPr>
          <p:cNvPr id="8" name="Text 4"/>
          <p:cNvSpPr/>
          <p:nvPr/>
        </p:nvSpPr>
        <p:spPr>
          <a:xfrm>
            <a:off x="5254704" y="5812036"/>
            <a:ext cx="4120872"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AI có khả năng tự học hỏi và cải thiện hiệu suất qua thời gian, giúp công việc trở nên hiệu quả hơn.</a:t>
            </a:r>
            <a:endParaRPr lang="en-US" sz="1750" dirty="0"/>
          </a:p>
        </p:txBody>
      </p:sp>
      <p:pic>
        <p:nvPicPr>
          <p:cNvPr id="9" name="Image 2" descr="preencoded.png"/>
          <p:cNvPicPr>
            <a:picLocks noChangeAspect="1"/>
          </p:cNvPicPr>
          <p:nvPr/>
        </p:nvPicPr>
        <p:blipFill>
          <a:blip r:embed="rId5"/>
          <a:stretch>
            <a:fillRect/>
          </a:stretch>
        </p:blipFill>
        <p:spPr>
          <a:xfrm>
            <a:off x="9715738" y="2491264"/>
            <a:ext cx="4120753" cy="2546747"/>
          </a:xfrm>
          <a:prstGeom prst="rect">
            <a:avLst/>
          </a:prstGeom>
        </p:spPr>
      </p:pic>
      <p:sp>
        <p:nvSpPr>
          <p:cNvPr id="10" name="Text 5"/>
          <p:cNvSpPr/>
          <p:nvPr/>
        </p:nvSpPr>
        <p:spPr>
          <a:xfrm>
            <a:off x="9715738" y="5321498"/>
            <a:ext cx="3546038"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'Nhìn' và nhận diện hình ảnh</a:t>
            </a:r>
            <a:endParaRPr lang="en-US" sz="2200" dirty="0"/>
          </a:p>
        </p:txBody>
      </p:sp>
      <p:sp>
        <p:nvSpPr>
          <p:cNvPr id="11" name="Text 6"/>
          <p:cNvSpPr/>
          <p:nvPr/>
        </p:nvSpPr>
        <p:spPr>
          <a:xfrm>
            <a:off x="9715738" y="5811917"/>
            <a:ext cx="4120753"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AI có thể nhận diện hình ảnh và văn bản, giúp tự động hóa các công việc nhập liệu.</a:t>
            </a:r>
            <a:endParaRPr lang="en-US" sz="175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639604"/>
            <a:ext cx="10836473" cy="708779"/>
          </a:xfrm>
          <a:prstGeom prst="rect">
            <a:avLst/>
          </a:prstGeom>
          <a:noFill/>
          <a:ln/>
        </p:spPr>
        <p:txBody>
          <a:bodyPr wrap="non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Chấm Dứt Cảnh Nhập Liệu Thủ Công Nhờ AI</a:t>
            </a:r>
            <a:endParaRPr lang="en-US" sz="4450" dirty="0"/>
          </a:p>
        </p:txBody>
      </p:sp>
      <p:pic>
        <p:nvPicPr>
          <p:cNvPr id="3" name="Image 0" descr="preencoded.png"/>
          <p:cNvPicPr>
            <a:picLocks noChangeAspect="1"/>
          </p:cNvPicPr>
          <p:nvPr/>
        </p:nvPicPr>
        <p:blipFill>
          <a:blip r:embed="rId3"/>
          <a:stretch>
            <a:fillRect/>
          </a:stretch>
        </p:blipFill>
        <p:spPr>
          <a:xfrm>
            <a:off x="793790" y="1802011"/>
            <a:ext cx="6351270" cy="3925372"/>
          </a:xfrm>
          <a:prstGeom prst="rect">
            <a:avLst/>
          </a:prstGeom>
        </p:spPr>
      </p:pic>
      <p:sp>
        <p:nvSpPr>
          <p:cNvPr id="4" name="Text 1"/>
          <p:cNvSpPr/>
          <p:nvPr/>
        </p:nvSpPr>
        <p:spPr>
          <a:xfrm>
            <a:off x="793790" y="6010870"/>
            <a:ext cx="352365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Tiết Kiệm Thời Gian Đáng Kể</a:t>
            </a:r>
            <a:endParaRPr lang="en-US" sz="2200" dirty="0"/>
          </a:p>
        </p:txBody>
      </p:sp>
      <p:sp>
        <p:nvSpPr>
          <p:cNvPr id="5" name="Text 2"/>
          <p:cNvSpPr/>
          <p:nvPr/>
        </p:nvSpPr>
        <p:spPr>
          <a:xfrm>
            <a:off x="793790" y="6501289"/>
            <a:ext cx="6351270"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Không cần mất hàng giờ nhập liệu từ hóa đơn, hợp đồng hay báo cáo. AI tự động trích xuất thông tin, tiết kiệm thời gian cho bạn.</a:t>
            </a:r>
            <a:endParaRPr lang="en-US" sz="1750" dirty="0"/>
          </a:p>
        </p:txBody>
      </p:sp>
      <p:pic>
        <p:nvPicPr>
          <p:cNvPr id="6" name="Image 1" descr="preencoded.png"/>
          <p:cNvPicPr>
            <a:picLocks noChangeAspect="1"/>
          </p:cNvPicPr>
          <p:nvPr/>
        </p:nvPicPr>
        <p:blipFill>
          <a:blip r:embed="rId4"/>
          <a:stretch>
            <a:fillRect/>
          </a:stretch>
        </p:blipFill>
        <p:spPr>
          <a:xfrm>
            <a:off x="7485221" y="1802011"/>
            <a:ext cx="6351389" cy="3925372"/>
          </a:xfrm>
          <a:prstGeom prst="rect">
            <a:avLst/>
          </a:prstGeom>
        </p:spPr>
      </p:pic>
      <p:sp>
        <p:nvSpPr>
          <p:cNvPr id="7" name="Text 3"/>
          <p:cNvSpPr/>
          <p:nvPr/>
        </p:nvSpPr>
        <p:spPr>
          <a:xfrm>
            <a:off x="7485221" y="6010870"/>
            <a:ext cx="4396621"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Giảm Thiểu Sai Sót, Tăng Năng Suất</a:t>
            </a:r>
            <a:endParaRPr lang="en-US" sz="2200" dirty="0"/>
          </a:p>
        </p:txBody>
      </p:sp>
      <p:sp>
        <p:nvSpPr>
          <p:cNvPr id="8" name="Text 4"/>
          <p:cNvSpPr/>
          <p:nvPr/>
        </p:nvSpPr>
        <p:spPr>
          <a:xfrm>
            <a:off x="7485221" y="6501289"/>
            <a:ext cx="6351389"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Nhập liệu thủ công dễ sai sót. AI loại bỏ lỗi, đảm bảo chính xác và tăng năng suất làm việc.</a:t>
            </a:r>
            <a:endParaRPr lang="en-US" sz="175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1328857"/>
            <a:ext cx="11765756" cy="708779"/>
          </a:xfrm>
          <a:prstGeom prst="rect">
            <a:avLst/>
          </a:prstGeom>
          <a:noFill/>
          <a:ln/>
        </p:spPr>
        <p:txBody>
          <a:bodyPr wrap="non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Quản Lý Tài Liệu Chưa Bao Giờ Dễ Dàng Đến Thế</a:t>
            </a:r>
            <a:endParaRPr lang="en-US" sz="4450" dirty="0"/>
          </a:p>
        </p:txBody>
      </p:sp>
      <p:pic>
        <p:nvPicPr>
          <p:cNvPr id="3" name="Image 0" descr="preencoded.png"/>
          <p:cNvPicPr>
            <a:picLocks noChangeAspect="1"/>
          </p:cNvPicPr>
          <p:nvPr/>
        </p:nvPicPr>
        <p:blipFill>
          <a:blip r:embed="rId3"/>
          <a:stretch>
            <a:fillRect/>
          </a:stretch>
        </p:blipFill>
        <p:spPr>
          <a:xfrm>
            <a:off x="793790" y="2491264"/>
            <a:ext cx="4120753" cy="2546747"/>
          </a:xfrm>
          <a:prstGeom prst="rect">
            <a:avLst/>
          </a:prstGeom>
        </p:spPr>
      </p:pic>
      <p:sp>
        <p:nvSpPr>
          <p:cNvPr id="4" name="Text 1"/>
          <p:cNvSpPr/>
          <p:nvPr/>
        </p:nvSpPr>
        <p:spPr>
          <a:xfrm>
            <a:off x="793790" y="5321498"/>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Sắp Xếp Khoa Học</a:t>
            </a:r>
            <a:endParaRPr lang="en-US" sz="2200" dirty="0"/>
          </a:p>
        </p:txBody>
      </p:sp>
      <p:sp>
        <p:nvSpPr>
          <p:cNvPr id="5" name="Text 2"/>
          <p:cNvSpPr/>
          <p:nvPr/>
        </p:nvSpPr>
        <p:spPr>
          <a:xfrm>
            <a:off x="793790" y="5811917"/>
            <a:ext cx="4120753"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AI giúp chúng ta sắp xếp tài liệu một cách khoa học, không còn cảnh 'mò kim đáy bể'.</a:t>
            </a:r>
            <a:endParaRPr lang="en-US" sz="1750" dirty="0"/>
          </a:p>
        </p:txBody>
      </p:sp>
      <p:pic>
        <p:nvPicPr>
          <p:cNvPr id="6" name="Image 1" descr="preencoded.png"/>
          <p:cNvPicPr>
            <a:picLocks noChangeAspect="1"/>
          </p:cNvPicPr>
          <p:nvPr/>
        </p:nvPicPr>
        <p:blipFill>
          <a:blip r:embed="rId4"/>
          <a:stretch>
            <a:fillRect/>
          </a:stretch>
        </p:blipFill>
        <p:spPr>
          <a:xfrm>
            <a:off x="5254704" y="2491264"/>
            <a:ext cx="4120872" cy="2546866"/>
          </a:xfrm>
          <a:prstGeom prst="rect">
            <a:avLst/>
          </a:prstGeom>
        </p:spPr>
      </p:pic>
      <p:sp>
        <p:nvSpPr>
          <p:cNvPr id="7" name="Text 3"/>
          <p:cNvSpPr/>
          <p:nvPr/>
        </p:nvSpPr>
        <p:spPr>
          <a:xfrm>
            <a:off x="5254704" y="5321617"/>
            <a:ext cx="2992636"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Tìm Kiếm Nhanh Chóng</a:t>
            </a:r>
            <a:endParaRPr lang="en-US" sz="2200" dirty="0"/>
          </a:p>
        </p:txBody>
      </p:sp>
      <p:sp>
        <p:nvSpPr>
          <p:cNvPr id="8" name="Text 4"/>
          <p:cNvSpPr/>
          <p:nvPr/>
        </p:nvSpPr>
        <p:spPr>
          <a:xfrm>
            <a:off x="5254704" y="5812036"/>
            <a:ext cx="4120872"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Tìm kiếm tài liệu nhanh chóng chỉ bằng vài từ khóa.</a:t>
            </a:r>
            <a:endParaRPr lang="en-US" sz="1750" dirty="0"/>
          </a:p>
        </p:txBody>
      </p:sp>
      <p:pic>
        <p:nvPicPr>
          <p:cNvPr id="9" name="Image 2" descr="preencoded.png"/>
          <p:cNvPicPr>
            <a:picLocks noChangeAspect="1"/>
          </p:cNvPicPr>
          <p:nvPr/>
        </p:nvPicPr>
        <p:blipFill>
          <a:blip r:embed="rId5"/>
          <a:stretch>
            <a:fillRect/>
          </a:stretch>
        </p:blipFill>
        <p:spPr>
          <a:xfrm>
            <a:off x="9715738" y="2491264"/>
            <a:ext cx="4120753" cy="2546747"/>
          </a:xfrm>
          <a:prstGeom prst="rect">
            <a:avLst/>
          </a:prstGeom>
        </p:spPr>
      </p:pic>
      <p:sp>
        <p:nvSpPr>
          <p:cNvPr id="10" name="Text 5"/>
          <p:cNvSpPr/>
          <p:nvPr/>
        </p:nvSpPr>
        <p:spPr>
          <a:xfrm>
            <a:off x="9715738" y="5321498"/>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Lưu Trữ An Toàn</a:t>
            </a:r>
            <a:endParaRPr lang="en-US" sz="2200" dirty="0"/>
          </a:p>
        </p:txBody>
      </p:sp>
      <p:sp>
        <p:nvSpPr>
          <p:cNvPr id="11" name="Text 6"/>
          <p:cNvSpPr/>
          <p:nvPr/>
        </p:nvSpPr>
        <p:spPr>
          <a:xfrm>
            <a:off x="9715738" y="5811917"/>
            <a:ext cx="4120753" cy="362903"/>
          </a:xfrm>
          <a:prstGeom prst="rect">
            <a:avLst/>
          </a:prstGeom>
          <a:noFill/>
          <a:ln/>
        </p:spPr>
        <p:txBody>
          <a:bodyPr wrap="non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Lưu trữ an toàn, không lo thất lạc.</a:t>
            </a:r>
            <a:endParaRPr lang="en-US" sz="175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821055"/>
            <a:ext cx="8296513" cy="708779"/>
          </a:xfrm>
          <a:prstGeom prst="rect">
            <a:avLst/>
          </a:prstGeom>
          <a:noFill/>
          <a:ln/>
        </p:spPr>
        <p:txBody>
          <a:bodyPr wrap="non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Có Thêm Một 'Trợ Lý' Đắc Lực 24/7</a:t>
            </a:r>
            <a:endParaRPr lang="en-US" sz="4450" dirty="0"/>
          </a:p>
        </p:txBody>
      </p:sp>
      <p:pic>
        <p:nvPicPr>
          <p:cNvPr id="3" name="Image 0" descr="preencoded.png"/>
          <p:cNvPicPr>
            <a:picLocks noChangeAspect="1"/>
          </p:cNvPicPr>
          <p:nvPr/>
        </p:nvPicPr>
        <p:blipFill>
          <a:blip r:embed="rId3"/>
          <a:stretch>
            <a:fillRect/>
          </a:stretch>
        </p:blipFill>
        <p:spPr>
          <a:xfrm>
            <a:off x="793790" y="1983462"/>
            <a:ext cx="6351270" cy="3925372"/>
          </a:xfrm>
          <a:prstGeom prst="rect">
            <a:avLst/>
          </a:prstGeom>
        </p:spPr>
      </p:pic>
      <p:sp>
        <p:nvSpPr>
          <p:cNvPr id="4" name="Text 1"/>
          <p:cNvSpPr/>
          <p:nvPr/>
        </p:nvSpPr>
        <p:spPr>
          <a:xfrm>
            <a:off x="793790" y="6192322"/>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Chatbot</a:t>
            </a:r>
            <a:endParaRPr lang="en-US" sz="2200" dirty="0"/>
          </a:p>
        </p:txBody>
      </p:sp>
      <p:sp>
        <p:nvSpPr>
          <p:cNvPr id="5" name="Text 2"/>
          <p:cNvSpPr/>
          <p:nvPr/>
        </p:nvSpPr>
        <p:spPr>
          <a:xfrm>
            <a:off x="793790" y="6682740"/>
            <a:ext cx="6351270"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Chatbot trả lời các câu hỏi thường gặp, giúp giải quyết công việc nhanh chóng.</a:t>
            </a:r>
            <a:endParaRPr lang="en-US" sz="1750" dirty="0"/>
          </a:p>
        </p:txBody>
      </p:sp>
      <p:pic>
        <p:nvPicPr>
          <p:cNvPr id="6" name="Image 1" descr="preencoded.png"/>
          <p:cNvPicPr>
            <a:picLocks noChangeAspect="1"/>
          </p:cNvPicPr>
          <p:nvPr/>
        </p:nvPicPr>
        <p:blipFill>
          <a:blip r:embed="rId4"/>
          <a:stretch>
            <a:fillRect/>
          </a:stretch>
        </p:blipFill>
        <p:spPr>
          <a:xfrm>
            <a:off x="7485221" y="1983462"/>
            <a:ext cx="6351389" cy="3925372"/>
          </a:xfrm>
          <a:prstGeom prst="rect">
            <a:avLst/>
          </a:prstGeom>
        </p:spPr>
      </p:pic>
      <p:sp>
        <p:nvSpPr>
          <p:cNvPr id="7" name="Text 3"/>
          <p:cNvSpPr/>
          <p:nvPr/>
        </p:nvSpPr>
        <p:spPr>
          <a:xfrm>
            <a:off x="7485221" y="6192322"/>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Trợ Lý Ảo</a:t>
            </a:r>
            <a:endParaRPr lang="en-US" sz="2200" dirty="0"/>
          </a:p>
        </p:txBody>
      </p:sp>
      <p:sp>
        <p:nvSpPr>
          <p:cNvPr id="8" name="Text 4"/>
          <p:cNvSpPr/>
          <p:nvPr/>
        </p:nvSpPr>
        <p:spPr>
          <a:xfrm>
            <a:off x="7485221" y="6682740"/>
            <a:ext cx="6351389"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Trợ lý ảo lên lịch họp, gửi nhắc nhở, giúp bạn không còn quên việc.</a:t>
            </a:r>
            <a:endParaRPr lang="en-US" sz="175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821055"/>
            <a:ext cx="8164949" cy="708779"/>
          </a:xfrm>
          <a:prstGeom prst="rect">
            <a:avLst/>
          </a:prstGeom>
          <a:noFill/>
          <a:ln/>
        </p:spPr>
        <p:txBody>
          <a:bodyPr wrap="non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AI Giúp Chúng Ta 'Đọc Vị' Dữ Liệu</a:t>
            </a:r>
            <a:endParaRPr lang="en-US" sz="4450" dirty="0"/>
          </a:p>
        </p:txBody>
      </p:sp>
      <p:pic>
        <p:nvPicPr>
          <p:cNvPr id="3" name="Image 0" descr="preencoded.png"/>
          <p:cNvPicPr>
            <a:picLocks noChangeAspect="1"/>
          </p:cNvPicPr>
          <p:nvPr/>
        </p:nvPicPr>
        <p:blipFill>
          <a:blip r:embed="rId3"/>
          <a:stretch>
            <a:fillRect/>
          </a:stretch>
        </p:blipFill>
        <p:spPr>
          <a:xfrm>
            <a:off x="793790" y="1983462"/>
            <a:ext cx="6351270" cy="3925372"/>
          </a:xfrm>
          <a:prstGeom prst="rect">
            <a:avLst/>
          </a:prstGeom>
        </p:spPr>
      </p:pic>
      <p:sp>
        <p:nvSpPr>
          <p:cNvPr id="4" name="Text 1"/>
          <p:cNvSpPr/>
          <p:nvPr/>
        </p:nvSpPr>
        <p:spPr>
          <a:xfrm>
            <a:off x="793790" y="6192322"/>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Phân Tích</a:t>
            </a:r>
            <a:endParaRPr lang="en-US" sz="2200" dirty="0"/>
          </a:p>
        </p:txBody>
      </p:sp>
      <p:sp>
        <p:nvSpPr>
          <p:cNvPr id="5" name="Text 2"/>
          <p:cNvSpPr/>
          <p:nvPr/>
        </p:nvSpPr>
        <p:spPr>
          <a:xfrm>
            <a:off x="793790" y="6682740"/>
            <a:ext cx="6351270"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AI phân tích dữ liệu, tìm thông tin quan trọng, xu hướng khó nhận ra bằng mắt thường.</a:t>
            </a:r>
            <a:endParaRPr lang="en-US" sz="1750" dirty="0"/>
          </a:p>
        </p:txBody>
      </p:sp>
      <p:pic>
        <p:nvPicPr>
          <p:cNvPr id="6" name="Image 1" descr="preencoded.png"/>
          <p:cNvPicPr>
            <a:picLocks noChangeAspect="1"/>
          </p:cNvPicPr>
          <p:nvPr/>
        </p:nvPicPr>
        <p:blipFill>
          <a:blip r:embed="rId4"/>
          <a:stretch>
            <a:fillRect/>
          </a:stretch>
        </p:blipFill>
        <p:spPr>
          <a:xfrm>
            <a:off x="7485221" y="1983462"/>
            <a:ext cx="6351389" cy="3925372"/>
          </a:xfrm>
          <a:prstGeom prst="rect">
            <a:avLst/>
          </a:prstGeom>
        </p:spPr>
      </p:pic>
      <p:sp>
        <p:nvSpPr>
          <p:cNvPr id="7" name="Text 3"/>
          <p:cNvSpPr/>
          <p:nvPr/>
        </p:nvSpPr>
        <p:spPr>
          <a:xfrm>
            <a:off x="7485221" y="6192322"/>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Quyết Định</a:t>
            </a:r>
            <a:endParaRPr lang="en-US" sz="2200" dirty="0"/>
          </a:p>
        </p:txBody>
      </p:sp>
      <p:sp>
        <p:nvSpPr>
          <p:cNvPr id="8" name="Text 4"/>
          <p:cNvSpPr/>
          <p:nvPr/>
        </p:nvSpPr>
        <p:spPr>
          <a:xfrm>
            <a:off x="7485221" y="6682740"/>
            <a:ext cx="6351389" cy="362903"/>
          </a:xfrm>
          <a:prstGeom prst="rect">
            <a:avLst/>
          </a:prstGeom>
          <a:noFill/>
          <a:ln/>
        </p:spPr>
        <p:txBody>
          <a:bodyPr wrap="non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AI giúp đưa ra quyết định chính xác hơn, có căn cứ hơn.</a:t>
            </a:r>
            <a:endParaRPr lang="en-US" sz="175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93790" y="978694"/>
            <a:ext cx="13042821" cy="1417558"/>
          </a:xfrm>
          <a:prstGeom prst="rect">
            <a:avLst/>
          </a:prstGeom>
          <a:noFill/>
          <a:ln/>
        </p:spPr>
        <p:txBody>
          <a:bodyPr wrap="squar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AI Mang Lại Những Thay Đổi Thiết Thực Cho Công Việc Văn Phòng</a:t>
            </a:r>
            <a:endParaRPr lang="en-US" sz="4450" dirty="0"/>
          </a:p>
        </p:txBody>
      </p:sp>
      <p:pic>
        <p:nvPicPr>
          <p:cNvPr id="3" name="Image 0" descr="preencoded.png"/>
          <p:cNvPicPr>
            <a:picLocks noChangeAspect="1"/>
          </p:cNvPicPr>
          <p:nvPr/>
        </p:nvPicPr>
        <p:blipFill>
          <a:blip r:embed="rId3"/>
          <a:stretch>
            <a:fillRect/>
          </a:stretch>
        </p:blipFill>
        <p:spPr>
          <a:xfrm>
            <a:off x="793790" y="2849880"/>
            <a:ext cx="4120753" cy="2546747"/>
          </a:xfrm>
          <a:prstGeom prst="rect">
            <a:avLst/>
          </a:prstGeom>
        </p:spPr>
      </p:pic>
      <p:sp>
        <p:nvSpPr>
          <p:cNvPr id="4" name="Text 1"/>
          <p:cNvSpPr/>
          <p:nvPr/>
        </p:nvSpPr>
        <p:spPr>
          <a:xfrm>
            <a:off x="793790" y="5680115"/>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Hiệu Quả Cao Hơn</a:t>
            </a:r>
            <a:endParaRPr lang="en-US" sz="2200" dirty="0"/>
          </a:p>
        </p:txBody>
      </p:sp>
      <p:sp>
        <p:nvSpPr>
          <p:cNvPr id="5" name="Text 2"/>
          <p:cNvSpPr/>
          <p:nvPr/>
        </p:nvSpPr>
        <p:spPr>
          <a:xfrm>
            <a:off x="793790" y="6170533"/>
            <a:ext cx="4120753"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Tự động hóa, tiết kiệm thời gian, giảm lỗi.</a:t>
            </a:r>
            <a:endParaRPr lang="en-US" sz="1750" dirty="0"/>
          </a:p>
        </p:txBody>
      </p:sp>
      <p:pic>
        <p:nvPicPr>
          <p:cNvPr id="6" name="Image 1" descr="preencoded.png"/>
          <p:cNvPicPr>
            <a:picLocks noChangeAspect="1"/>
          </p:cNvPicPr>
          <p:nvPr/>
        </p:nvPicPr>
        <p:blipFill>
          <a:blip r:embed="rId4"/>
          <a:stretch>
            <a:fillRect/>
          </a:stretch>
        </p:blipFill>
        <p:spPr>
          <a:xfrm>
            <a:off x="5254704" y="2849880"/>
            <a:ext cx="4120872" cy="2546866"/>
          </a:xfrm>
          <a:prstGeom prst="rect">
            <a:avLst/>
          </a:prstGeom>
        </p:spPr>
      </p:pic>
      <p:sp>
        <p:nvSpPr>
          <p:cNvPr id="7" name="Text 3"/>
          <p:cNvSpPr/>
          <p:nvPr/>
        </p:nvSpPr>
        <p:spPr>
          <a:xfrm>
            <a:off x="5254704" y="5680234"/>
            <a:ext cx="4120872" cy="708660"/>
          </a:xfrm>
          <a:prstGeom prst="rect">
            <a:avLst/>
          </a:prstGeom>
          <a:noFill/>
          <a:ln/>
        </p:spPr>
        <p:txBody>
          <a:bodyPr wrap="squar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Tập Trung Vào Công Việc Quan Trọng</a:t>
            </a:r>
            <a:endParaRPr lang="en-US" sz="2200" dirty="0"/>
          </a:p>
        </p:txBody>
      </p:sp>
      <p:sp>
        <p:nvSpPr>
          <p:cNvPr id="8" name="Text 4"/>
          <p:cNvSpPr/>
          <p:nvPr/>
        </p:nvSpPr>
        <p:spPr>
          <a:xfrm>
            <a:off x="5254704" y="6524982"/>
            <a:ext cx="4120872"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Tự động hóa nhiệm vụ lặp lại, tập trung vào công việc chiến lược.</a:t>
            </a:r>
            <a:endParaRPr lang="en-US" sz="1750" dirty="0"/>
          </a:p>
        </p:txBody>
      </p:sp>
      <p:pic>
        <p:nvPicPr>
          <p:cNvPr id="9" name="Image 2" descr="preencoded.png"/>
          <p:cNvPicPr>
            <a:picLocks noChangeAspect="1"/>
          </p:cNvPicPr>
          <p:nvPr/>
        </p:nvPicPr>
        <p:blipFill>
          <a:blip r:embed="rId5"/>
          <a:stretch>
            <a:fillRect/>
          </a:stretch>
        </p:blipFill>
        <p:spPr>
          <a:xfrm>
            <a:off x="9715738" y="2849880"/>
            <a:ext cx="4120753" cy="2546747"/>
          </a:xfrm>
          <a:prstGeom prst="rect">
            <a:avLst/>
          </a:prstGeom>
        </p:spPr>
      </p:pic>
      <p:sp>
        <p:nvSpPr>
          <p:cNvPr id="10" name="Text 5"/>
          <p:cNvSpPr/>
          <p:nvPr/>
        </p:nvSpPr>
        <p:spPr>
          <a:xfrm>
            <a:off x="9715738" y="5680115"/>
            <a:ext cx="3478054"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Quản Lý Thời Gian Hiệu Quả</a:t>
            </a:r>
            <a:endParaRPr lang="en-US" sz="2200" dirty="0"/>
          </a:p>
        </p:txBody>
      </p:sp>
      <p:sp>
        <p:nvSpPr>
          <p:cNvPr id="11" name="Text 6"/>
          <p:cNvSpPr/>
          <p:nvPr/>
        </p:nvSpPr>
        <p:spPr>
          <a:xfrm>
            <a:off x="9715738" y="6170533"/>
            <a:ext cx="4120753" cy="725805"/>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Tối ưu hóa thời gian, hoàn thành nhiều nhiệm vụ hơn.</a:t>
            </a:r>
            <a:endParaRPr lang="en-US" sz="175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93790" y="1492091"/>
            <a:ext cx="12033409" cy="708779"/>
          </a:xfrm>
          <a:prstGeom prst="rect">
            <a:avLst/>
          </a:prstGeom>
          <a:noFill/>
          <a:ln/>
        </p:spPr>
        <p:txBody>
          <a:bodyPr wrap="none" lIns="0" tIns="0" rIns="0" bIns="0" rtlCol="0" anchor="t"/>
          <a:lstStyle/>
          <a:p>
            <a:pPr marL="0" indent="0">
              <a:lnSpc>
                <a:spcPts val="5550"/>
              </a:lnSpc>
              <a:buNone/>
            </a:pPr>
            <a:r>
              <a:rPr lang="en-US" sz="4450" kern="0" spc="-134" dirty="0">
                <a:solidFill>
                  <a:srgbClr val="2C3F42"/>
                </a:solidFill>
                <a:latin typeface="Bitter Medium" pitchFamily="34" charset="0"/>
                <a:ea typeface="Bitter Medium" pitchFamily="34" charset="-122"/>
                <a:cs typeface="Bitter Medium" pitchFamily="34" charset="-120"/>
              </a:rPr>
              <a:t>Ứng Dụng AI - Chúng Ta Cần Chuẩn Bị Những Gì?</a:t>
            </a:r>
            <a:endParaRPr lang="en-US" sz="4450" dirty="0"/>
          </a:p>
        </p:txBody>
      </p:sp>
      <p:pic>
        <p:nvPicPr>
          <p:cNvPr id="3" name="Image 0" descr="preencoded.png"/>
          <p:cNvPicPr>
            <a:picLocks noChangeAspect="1"/>
          </p:cNvPicPr>
          <p:nvPr/>
        </p:nvPicPr>
        <p:blipFill>
          <a:blip r:embed="rId3"/>
          <a:stretch>
            <a:fillRect/>
          </a:stretch>
        </p:blipFill>
        <p:spPr>
          <a:xfrm>
            <a:off x="793790" y="2654498"/>
            <a:ext cx="3005495" cy="1857494"/>
          </a:xfrm>
          <a:prstGeom prst="rect">
            <a:avLst/>
          </a:prstGeom>
        </p:spPr>
      </p:pic>
      <p:sp>
        <p:nvSpPr>
          <p:cNvPr id="4" name="Text 1"/>
          <p:cNvSpPr/>
          <p:nvPr/>
        </p:nvSpPr>
        <p:spPr>
          <a:xfrm>
            <a:off x="793790" y="4795480"/>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1. Chọn AI phù hợp</a:t>
            </a:r>
            <a:endParaRPr lang="en-US" sz="2200" dirty="0"/>
          </a:p>
        </p:txBody>
      </p:sp>
      <p:sp>
        <p:nvSpPr>
          <p:cNvPr id="5" name="Text 2"/>
          <p:cNvSpPr/>
          <p:nvPr/>
        </p:nvSpPr>
        <p:spPr>
          <a:xfrm>
            <a:off x="793790" y="5285899"/>
            <a:ext cx="3005495" cy="1451610"/>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Xác định nhu cầu cụ thể của văn phòng và chọn các giải pháp AI phù hợp với quy mô và ngân sách.</a:t>
            </a:r>
            <a:endParaRPr lang="en-US" sz="1750" dirty="0"/>
          </a:p>
        </p:txBody>
      </p:sp>
      <p:pic>
        <p:nvPicPr>
          <p:cNvPr id="6" name="Image 1" descr="preencoded.png"/>
          <p:cNvPicPr>
            <a:picLocks noChangeAspect="1"/>
          </p:cNvPicPr>
          <p:nvPr/>
        </p:nvPicPr>
        <p:blipFill>
          <a:blip r:embed="rId4"/>
          <a:stretch>
            <a:fillRect/>
          </a:stretch>
        </p:blipFill>
        <p:spPr>
          <a:xfrm>
            <a:off x="4139446" y="2654498"/>
            <a:ext cx="3005614" cy="1857494"/>
          </a:xfrm>
          <a:prstGeom prst="rect">
            <a:avLst/>
          </a:prstGeom>
        </p:spPr>
      </p:pic>
      <p:sp>
        <p:nvSpPr>
          <p:cNvPr id="7" name="Text 3"/>
          <p:cNvSpPr/>
          <p:nvPr/>
        </p:nvSpPr>
        <p:spPr>
          <a:xfrm>
            <a:off x="4139446" y="4795480"/>
            <a:ext cx="2835235" cy="354330"/>
          </a:xfrm>
          <a:prstGeom prst="rect">
            <a:avLst/>
          </a:prstGeom>
          <a:noFill/>
          <a:ln/>
        </p:spPr>
        <p:txBody>
          <a:bodyPr wrap="non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2. Đào tạo nhân viên</a:t>
            </a:r>
            <a:endParaRPr lang="en-US" sz="2200" dirty="0"/>
          </a:p>
        </p:txBody>
      </p:sp>
      <p:sp>
        <p:nvSpPr>
          <p:cNvPr id="8" name="Text 4"/>
          <p:cNvSpPr/>
          <p:nvPr/>
        </p:nvSpPr>
        <p:spPr>
          <a:xfrm>
            <a:off x="4139446" y="5285899"/>
            <a:ext cx="3005614"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Cung cấp hướng dẫn và đào tạo cho nhân viên để làm quen với các công cụ AI mới.</a:t>
            </a:r>
            <a:endParaRPr lang="en-US" sz="1750" dirty="0"/>
          </a:p>
        </p:txBody>
      </p:sp>
      <p:pic>
        <p:nvPicPr>
          <p:cNvPr id="9" name="Image 2" descr="preencoded.png"/>
          <p:cNvPicPr>
            <a:picLocks noChangeAspect="1"/>
          </p:cNvPicPr>
          <p:nvPr/>
        </p:nvPicPr>
        <p:blipFill>
          <a:blip r:embed="rId5"/>
          <a:stretch>
            <a:fillRect/>
          </a:stretch>
        </p:blipFill>
        <p:spPr>
          <a:xfrm>
            <a:off x="7485221" y="2654498"/>
            <a:ext cx="3005614" cy="1857494"/>
          </a:xfrm>
          <a:prstGeom prst="rect">
            <a:avLst/>
          </a:prstGeom>
        </p:spPr>
      </p:pic>
      <p:sp>
        <p:nvSpPr>
          <p:cNvPr id="10" name="Text 5"/>
          <p:cNvSpPr/>
          <p:nvPr/>
        </p:nvSpPr>
        <p:spPr>
          <a:xfrm>
            <a:off x="7485221" y="4795480"/>
            <a:ext cx="3005614" cy="708660"/>
          </a:xfrm>
          <a:prstGeom prst="rect">
            <a:avLst/>
          </a:prstGeom>
          <a:noFill/>
          <a:ln/>
        </p:spPr>
        <p:txBody>
          <a:bodyPr wrap="squar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3. Đảm bảo an ninh dữ liệu</a:t>
            </a:r>
            <a:endParaRPr lang="en-US" sz="2200" dirty="0"/>
          </a:p>
        </p:txBody>
      </p:sp>
      <p:sp>
        <p:nvSpPr>
          <p:cNvPr id="11" name="Text 6"/>
          <p:cNvSpPr/>
          <p:nvPr/>
        </p:nvSpPr>
        <p:spPr>
          <a:xfrm>
            <a:off x="7485221" y="5640229"/>
            <a:ext cx="3005614"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Thiết lập các biện pháp bảo mật để bảo vệ dữ liệu khỏi các mối đe dọa.</a:t>
            </a:r>
            <a:endParaRPr lang="en-US" sz="1750" dirty="0"/>
          </a:p>
        </p:txBody>
      </p:sp>
      <p:pic>
        <p:nvPicPr>
          <p:cNvPr id="12" name="Image 3" descr="preencoded.png"/>
          <p:cNvPicPr>
            <a:picLocks noChangeAspect="1"/>
          </p:cNvPicPr>
          <p:nvPr/>
        </p:nvPicPr>
        <p:blipFill>
          <a:blip r:embed="rId6"/>
          <a:stretch>
            <a:fillRect/>
          </a:stretch>
        </p:blipFill>
        <p:spPr>
          <a:xfrm>
            <a:off x="10830997" y="2654498"/>
            <a:ext cx="3005614" cy="1857494"/>
          </a:xfrm>
          <a:prstGeom prst="rect">
            <a:avLst/>
          </a:prstGeom>
        </p:spPr>
      </p:pic>
      <p:sp>
        <p:nvSpPr>
          <p:cNvPr id="13" name="Text 7"/>
          <p:cNvSpPr/>
          <p:nvPr/>
        </p:nvSpPr>
        <p:spPr>
          <a:xfrm>
            <a:off x="10830997" y="4795480"/>
            <a:ext cx="3005614" cy="708660"/>
          </a:xfrm>
          <a:prstGeom prst="rect">
            <a:avLst/>
          </a:prstGeom>
          <a:noFill/>
          <a:ln/>
        </p:spPr>
        <p:txBody>
          <a:bodyPr wrap="square" lIns="0" tIns="0" rIns="0" bIns="0" rtlCol="0" anchor="t"/>
          <a:lstStyle/>
          <a:p>
            <a:pPr marL="0" indent="0" algn="l">
              <a:lnSpc>
                <a:spcPts val="2750"/>
              </a:lnSpc>
              <a:buNone/>
            </a:pPr>
            <a:r>
              <a:rPr lang="en-US" sz="2200" kern="0" spc="-67" dirty="0">
                <a:solidFill>
                  <a:srgbClr val="2B2E3C"/>
                </a:solidFill>
                <a:latin typeface="Bitter Medium" pitchFamily="34" charset="0"/>
                <a:ea typeface="Bitter Medium" pitchFamily="34" charset="-122"/>
                <a:cs typeface="Bitter Medium" pitchFamily="34" charset="-120"/>
              </a:rPr>
              <a:t>4. Điều chỉnh quy trình làm việc</a:t>
            </a:r>
            <a:endParaRPr lang="en-US" sz="2200" dirty="0"/>
          </a:p>
        </p:txBody>
      </p:sp>
      <p:sp>
        <p:nvSpPr>
          <p:cNvPr id="14" name="Text 8"/>
          <p:cNvSpPr/>
          <p:nvPr/>
        </p:nvSpPr>
        <p:spPr>
          <a:xfrm>
            <a:off x="10830997" y="5640229"/>
            <a:ext cx="3005614" cy="1088708"/>
          </a:xfrm>
          <a:prstGeom prst="rect">
            <a:avLst/>
          </a:prstGeom>
          <a:noFill/>
          <a:ln/>
        </p:spPr>
        <p:txBody>
          <a:bodyPr wrap="square" lIns="0" tIns="0" rIns="0" bIns="0" rtlCol="0" anchor="t"/>
          <a:lstStyle/>
          <a:p>
            <a:pPr marL="0" indent="0" algn="l">
              <a:lnSpc>
                <a:spcPts val="2850"/>
              </a:lnSpc>
              <a:buNone/>
            </a:pPr>
            <a:r>
              <a:rPr lang="en-US" sz="1750" kern="0" spc="-36" dirty="0">
                <a:solidFill>
                  <a:srgbClr val="2B2E3C"/>
                </a:solidFill>
                <a:latin typeface="Open Sans" pitchFamily="34" charset="0"/>
                <a:ea typeface="Open Sans" pitchFamily="34" charset="-122"/>
                <a:cs typeface="Open Sans" pitchFamily="34" charset="-120"/>
              </a:rPr>
              <a:t>Thay đổi cách thức thực hiện công việc để tận dụng tối đa hiệu quả của AI.</a:t>
            </a:r>
            <a:endParaRPr lang="en-US" sz="175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850</Words>
  <Application>Microsoft Office PowerPoint</Application>
  <PresentationFormat>Custom</PresentationFormat>
  <Paragraphs>76</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Open Sans</vt:lpstr>
      <vt:lpstr>Arial</vt:lpstr>
      <vt:lpstr>Calibri</vt:lpstr>
      <vt:lpstr>Bitter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Trịnh Tuấn Hùng</cp:lastModifiedBy>
  <cp:revision>3</cp:revision>
  <dcterms:created xsi:type="dcterms:W3CDTF">2024-12-25T03:15:38Z</dcterms:created>
  <dcterms:modified xsi:type="dcterms:W3CDTF">2024-12-25T03:54:14Z</dcterms:modified>
</cp:coreProperties>
</file>